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258" r:id="rId2"/>
    <p:sldId id="260" r:id="rId3"/>
  </p:sldIdLst>
  <p:sldSz cx="9906000" cy="6858000" type="A4"/>
  <p:notesSz cx="6805613" cy="9944100"/>
  <p:defaultTextStyle>
    <a:defPPr>
      <a:defRPr lang="ru-RU"/>
    </a:defPPr>
    <a:lvl1pPr marL="0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CC206"/>
    <a:srgbClr val="4B5320"/>
    <a:srgbClr val="003399"/>
    <a:srgbClr val="000000"/>
    <a:srgbClr val="0000FF"/>
    <a:srgbClr val="D4D6AE"/>
    <a:srgbClr val="00CC00"/>
    <a:srgbClr val="818200"/>
    <a:srgbClr val="00FF00"/>
    <a:srgbClr val="3E472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487" autoAdjust="0"/>
    <p:restoredTop sz="94660"/>
  </p:normalViewPr>
  <p:slideViewPr>
    <p:cSldViewPr>
      <p:cViewPr varScale="1">
        <p:scale>
          <a:sx n="100" d="100"/>
          <a:sy n="100" d="100"/>
        </p:scale>
        <p:origin x="-174" y="-102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4940" y="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/>
          <a:lstStyle>
            <a:lvl1pPr algn="r">
              <a:defRPr sz="1200"/>
            </a:lvl1pPr>
          </a:lstStyle>
          <a:p>
            <a:fld id="{F789D50F-7DFD-431B-A45D-21C9E18BA8FB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6125"/>
            <a:ext cx="5386387" cy="37290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1" tIns="45930" rIns="91861" bIns="4593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562" y="4723448"/>
            <a:ext cx="5444490" cy="4474846"/>
          </a:xfrm>
          <a:prstGeom prst="rect">
            <a:avLst/>
          </a:prstGeom>
        </p:spPr>
        <p:txBody>
          <a:bodyPr vert="horz" lIns="91861" tIns="45930" rIns="91861" bIns="4593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4940" y="9445170"/>
            <a:ext cx="2949099" cy="497206"/>
          </a:xfrm>
          <a:prstGeom prst="rect">
            <a:avLst/>
          </a:prstGeom>
        </p:spPr>
        <p:txBody>
          <a:bodyPr vert="horz" lIns="91861" tIns="45930" rIns="91861" bIns="45930" rtlCol="0" anchor="b"/>
          <a:lstStyle>
            <a:lvl1pPr algn="r">
              <a:defRPr sz="1200"/>
            </a:lvl1pPr>
          </a:lstStyle>
          <a:p>
            <a:fld id="{FCE9DEF7-FB09-4C3D-9239-99D730ADB60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461317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3019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46038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19057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9207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65096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38115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11134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784153" algn="l" defTabSz="946038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328938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E9DEF7-FB09-4C3D-9239-99D730ADB60B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4318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1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1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7301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460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190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92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365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838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3111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7841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1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1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1pPr>
            <a:lvl2pPr marL="47301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2pPr>
            <a:lvl3pPr marL="9460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1905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9207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36509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8381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31113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78415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1" y="1600201"/>
            <a:ext cx="4375150" cy="4525963"/>
          </a:xfrm>
        </p:spPr>
        <p:txBody>
          <a:bodyPr/>
          <a:lstStyle>
            <a:lvl1pPr>
              <a:defRPr sz="2900"/>
            </a:lvl1pPr>
            <a:lvl2pPr>
              <a:defRPr sz="25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89" cy="639762"/>
          </a:xfrm>
        </p:spPr>
        <p:txBody>
          <a:bodyPr anchor="b"/>
          <a:lstStyle>
            <a:lvl1pPr marL="0" indent="0">
              <a:buNone/>
              <a:defRPr sz="2500" b="1"/>
            </a:lvl1pPr>
            <a:lvl2pPr marL="473019" indent="0">
              <a:buNone/>
              <a:defRPr sz="2100" b="1"/>
            </a:lvl2pPr>
            <a:lvl3pPr marL="946038" indent="0">
              <a:buNone/>
              <a:defRPr sz="1900" b="1"/>
            </a:lvl3pPr>
            <a:lvl4pPr marL="1419057" indent="0">
              <a:buNone/>
              <a:defRPr sz="1700" b="1"/>
            </a:lvl4pPr>
            <a:lvl5pPr marL="1892076" indent="0">
              <a:buNone/>
              <a:defRPr sz="1700" b="1"/>
            </a:lvl5pPr>
            <a:lvl6pPr marL="2365096" indent="0">
              <a:buNone/>
              <a:defRPr sz="1700" b="1"/>
            </a:lvl6pPr>
            <a:lvl7pPr marL="2838115" indent="0">
              <a:buNone/>
              <a:defRPr sz="1700" b="1"/>
            </a:lvl7pPr>
            <a:lvl8pPr marL="3311134" indent="0">
              <a:buNone/>
              <a:defRPr sz="1700" b="1"/>
            </a:lvl8pPr>
            <a:lvl9pPr marL="3784153" indent="0">
              <a:buNone/>
              <a:defRPr sz="17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89" cy="3951288"/>
          </a:xfrm>
        </p:spPr>
        <p:txBody>
          <a:bodyPr/>
          <a:lstStyle>
            <a:lvl1pPr>
              <a:defRPr sz="25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1" y="273050"/>
            <a:ext cx="3259006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273051"/>
            <a:ext cx="5537729" cy="5853113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5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1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6" y="4800601"/>
            <a:ext cx="59436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6" y="612775"/>
            <a:ext cx="59436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73019" indent="0">
              <a:buNone/>
              <a:defRPr sz="2900"/>
            </a:lvl2pPr>
            <a:lvl3pPr marL="946038" indent="0">
              <a:buNone/>
              <a:defRPr sz="2500"/>
            </a:lvl3pPr>
            <a:lvl4pPr marL="1419057" indent="0">
              <a:buNone/>
              <a:defRPr sz="2100"/>
            </a:lvl4pPr>
            <a:lvl5pPr marL="1892076" indent="0">
              <a:buNone/>
              <a:defRPr sz="2100"/>
            </a:lvl5pPr>
            <a:lvl6pPr marL="2365096" indent="0">
              <a:buNone/>
              <a:defRPr sz="2100"/>
            </a:lvl6pPr>
            <a:lvl7pPr marL="2838115" indent="0">
              <a:buNone/>
              <a:defRPr sz="2100"/>
            </a:lvl7pPr>
            <a:lvl8pPr marL="3311134" indent="0">
              <a:buNone/>
              <a:defRPr sz="2100"/>
            </a:lvl8pPr>
            <a:lvl9pPr marL="3784153" indent="0">
              <a:buNone/>
              <a:defRPr sz="21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6" y="5367339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73019" indent="0">
              <a:buNone/>
              <a:defRPr sz="1200"/>
            </a:lvl2pPr>
            <a:lvl3pPr marL="946038" indent="0">
              <a:buNone/>
              <a:defRPr sz="1000"/>
            </a:lvl3pPr>
            <a:lvl4pPr marL="1419057" indent="0">
              <a:buNone/>
              <a:defRPr sz="900"/>
            </a:lvl4pPr>
            <a:lvl5pPr marL="1892076" indent="0">
              <a:buNone/>
              <a:defRPr sz="900"/>
            </a:lvl5pPr>
            <a:lvl6pPr marL="2365096" indent="0">
              <a:buNone/>
              <a:defRPr sz="900"/>
            </a:lvl6pPr>
            <a:lvl7pPr marL="2838115" indent="0">
              <a:buNone/>
              <a:defRPr sz="900"/>
            </a:lvl7pPr>
            <a:lvl8pPr marL="3311134" indent="0">
              <a:buNone/>
              <a:defRPr sz="900"/>
            </a:lvl8pPr>
            <a:lvl9pPr marL="3784153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1" cy="1143000"/>
          </a:xfrm>
          <a:prstGeom prst="rect">
            <a:avLst/>
          </a:prstGeom>
        </p:spPr>
        <p:txBody>
          <a:bodyPr vert="horz" lIns="94604" tIns="47302" rIns="94604" bIns="47302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1" cy="4525963"/>
          </a:xfrm>
          <a:prstGeom prst="rect">
            <a:avLst/>
          </a:prstGeom>
        </p:spPr>
        <p:txBody>
          <a:bodyPr vert="horz" lIns="94604" tIns="47302" rIns="94604" bIns="47302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14.04.2023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1" y="6356351"/>
            <a:ext cx="3136900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1" cy="365125"/>
          </a:xfrm>
          <a:prstGeom prst="rect">
            <a:avLst/>
          </a:prstGeom>
        </p:spPr>
        <p:txBody>
          <a:bodyPr vert="horz" lIns="94604" tIns="47302" rIns="94604" bIns="47302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46038" rtl="0" eaLnBrk="1" latinLnBrk="0" hangingPunct="1">
        <a:spcBef>
          <a:spcPct val="0"/>
        </a:spcBef>
        <a:buNone/>
        <a:defRPr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4764" indent="-354764" algn="l" defTabSz="946038" rtl="0" eaLnBrk="1" latinLnBrk="0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68656" indent="-295637" algn="l" defTabSz="946038" rtl="0" eaLnBrk="1" latinLnBrk="0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82548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55567" indent="-236510" algn="l" defTabSz="946038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28586" indent="-236510" algn="l" defTabSz="946038" rtl="0" eaLnBrk="1" latinLnBrk="0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1605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074624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4764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20663" indent="-236510" algn="l" defTabSz="946038" rtl="0" eaLnBrk="1" latinLnBrk="0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3019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46038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19057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9207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65096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38115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11134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784153" algn="l" defTabSz="946038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7.jpeg"/><Relationship Id="rId7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Y:\МОЛОМИН\МОЛОМИН\СВО Брошура\Исходники в брошуру (2020)\Исходники в брошюру 1\картинки\Заставка.png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sharpenSoften amount="3000"/>
                    </a14:imgEffect>
                    <a14:imgEffect>
                      <a14:brightnessContrast bright="26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7486"/>
            <a:ext cx="9864526" cy="6857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Прямоугольник 73"/>
          <p:cNvSpPr/>
          <p:nvPr/>
        </p:nvSpPr>
        <p:spPr>
          <a:xfrm>
            <a:off x="3394987" y="836712"/>
            <a:ext cx="3144710" cy="724783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36367" y="806407"/>
            <a:ext cx="3210965" cy="695267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6" name="Группа 15"/>
          <p:cNvGrpSpPr/>
          <p:nvPr/>
        </p:nvGrpSpPr>
        <p:grpSpPr>
          <a:xfrm>
            <a:off x="20217" y="26734"/>
            <a:ext cx="3237135" cy="724242"/>
            <a:chOff x="-16336" y="26734"/>
            <a:chExt cx="3273688" cy="724242"/>
          </a:xfrm>
        </p:grpSpPr>
        <p:pic>
          <p:nvPicPr>
            <p:cNvPr id="5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270382" y="-1229434"/>
              <a:ext cx="706562" cy="3247332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51" name="Половина рамки 50"/>
            <p:cNvSpPr/>
            <p:nvPr/>
          </p:nvSpPr>
          <p:spPr>
            <a:xfrm>
              <a:off x="-16336" y="26734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52" name="Половина рамки 51"/>
            <p:cNvSpPr/>
            <p:nvPr/>
          </p:nvSpPr>
          <p:spPr>
            <a:xfrm rot="10800000">
              <a:off x="2907604" y="430352"/>
              <a:ext cx="349748" cy="320624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484849" y="2290"/>
            <a:ext cx="2318262" cy="7971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ДЛЯ ПОСТУПЛЕНИЯ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НА ВОЕННУЮ СЛУЖБУ </a:t>
            </a:r>
          </a:p>
          <a:p>
            <a:pPr algn="ctr">
              <a:lnSpc>
                <a:spcPct val="95000"/>
              </a:lnSpc>
            </a:pPr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ПО КОНТРАКТУ</a:t>
            </a:r>
            <a:endParaRPr lang="ru-RU" sz="14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63994" y="779110"/>
            <a:ext cx="296908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dirty="0">
                <a:latin typeface="Minion Pro Cond" pitchFamily="18" charset="0"/>
                <a:cs typeface="Miriam Fixed" panose="020B0509050101010101" pitchFamily="49" charset="-79"/>
              </a:rPr>
              <a:t>ОБРАТИТЬСЯ </a:t>
            </a:r>
          </a:p>
          <a:p>
            <a:pPr algn="ctr"/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С ЗАЯВЛЕНИЕМ (ПОДАТЬ ЗАЯВКУ) </a:t>
            </a:r>
            <a:b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</a:br>
            <a:r>
              <a:rPr lang="ru-RU" sz="1400" dirty="0">
                <a:solidFill>
                  <a:srgbClr val="0000FF"/>
                </a:solidFill>
                <a:latin typeface="Minion Pro Cond" pitchFamily="18" charset="0"/>
                <a:cs typeface="Miriam Fixed" panose="020B0509050101010101" pitchFamily="49" charset="-79"/>
              </a:rPr>
              <a:t>ВАРИАНТЫ:</a:t>
            </a:r>
            <a:endParaRPr lang="ru-RU" sz="1400" dirty="0"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-53793" y="1608980"/>
            <a:ext cx="3301126" cy="2840958"/>
          </a:xfrm>
          <a:prstGeom prst="rect">
            <a:avLst/>
          </a:prstGeom>
          <a:solidFill>
            <a:schemeClr val="bg1">
              <a:lumMod val="85000"/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5405" y="1569981"/>
            <a:ext cx="3003379" cy="738664"/>
            <a:chOff x="-85071" y="1569981"/>
            <a:chExt cx="3003379" cy="738664"/>
          </a:xfrm>
        </p:grpSpPr>
        <p:sp>
          <p:nvSpPr>
            <p:cNvPr id="17" name="Прямоугольник 16"/>
            <p:cNvSpPr/>
            <p:nvPr/>
          </p:nvSpPr>
          <p:spPr>
            <a:xfrm>
              <a:off x="217888" y="1569981"/>
              <a:ext cx="2700420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buClr>
                  <a:srgbClr val="FF0000"/>
                </a:buClr>
              </a:pPr>
              <a:r>
                <a:rPr lang="ru-RU" sz="1400" b="1" spc="-40" dirty="0">
                  <a:cs typeface="Miriam Fixed" panose="020B0509050101010101" pitchFamily="49" charset="-79"/>
                </a:rPr>
                <a:t>лично, почтовым отправлением,  по телефону </a:t>
              </a:r>
              <a:r>
                <a:rPr lang="ru-RU" sz="1400" spc="-40" dirty="0">
                  <a:cs typeface="Miriam Fixed" panose="020B0509050101010101" pitchFamily="49" charset="-79"/>
                </a:rPr>
                <a:t>в пункт отбора </a:t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23" name="Рисунок 2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5071" y="158581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" name="Группа 3"/>
          <p:cNvGrpSpPr/>
          <p:nvPr/>
        </p:nvGrpSpPr>
        <p:grpSpPr>
          <a:xfrm>
            <a:off x="-10373" y="2348880"/>
            <a:ext cx="3019157" cy="738664"/>
            <a:chOff x="-88839" y="2463537"/>
            <a:chExt cx="3019157" cy="738664"/>
          </a:xfrm>
        </p:grpSpPr>
        <p:sp>
          <p:nvSpPr>
            <p:cNvPr id="24" name="Прямоугольник 23"/>
            <p:cNvSpPr/>
            <p:nvPr/>
          </p:nvSpPr>
          <p:spPr>
            <a:xfrm>
              <a:off x="192230" y="2463537"/>
              <a:ext cx="2738088" cy="73866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dirty="0" smtClean="0">
                  <a:cs typeface="Miriam Fixed" panose="020B0509050101010101" pitchFamily="49" charset="-79"/>
                </a:rPr>
                <a:t>в </a:t>
              </a:r>
              <a:r>
                <a:rPr lang="ru-RU" sz="1400" b="1" dirty="0" smtClean="0">
                  <a:cs typeface="Miriam Fixed" panose="020B0509050101010101" pitchFamily="49" charset="-79"/>
                </a:rPr>
                <a:t>личном кабинете </a:t>
              </a:r>
              <a:r>
                <a:rPr lang="ru-RU" sz="1400" dirty="0">
                  <a:cs typeface="Miriam Fixed" panose="020B0509050101010101" pitchFamily="49" charset="-79"/>
                </a:rPr>
                <a:t>гражданина на </a:t>
              </a:r>
              <a:r>
                <a:rPr lang="ru-RU" sz="1400" dirty="0" smtClean="0">
                  <a:cs typeface="Miriam Fixed" panose="020B0509050101010101" pitchFamily="49" charset="-79"/>
                </a:rPr>
                <a:t>сайте </a:t>
              </a:r>
              <a:r>
                <a:rPr lang="ru-RU" sz="1400" dirty="0">
                  <a:cs typeface="Miriam Fixed" panose="020B0509050101010101" pitchFamily="49" charset="-79"/>
                </a:rPr>
                <a:t>Минобороны России</a:t>
              </a:r>
            </a:p>
            <a:p>
              <a:pPr algn="ctr"/>
              <a:r>
                <a:rPr lang="ru-RU" sz="14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службапоконтракту.рф</a:t>
              </a:r>
              <a:endParaRPr lang="ru-RU" sz="1400" b="1" dirty="0">
                <a:cs typeface="Miriam Fixed" panose="020B0509050101010101" pitchFamily="49" charset="-79"/>
              </a:endParaRPr>
            </a:p>
          </p:txBody>
        </p:sp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8839" y="252951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5" name="Группа 4"/>
          <p:cNvGrpSpPr/>
          <p:nvPr/>
        </p:nvGrpSpPr>
        <p:grpSpPr>
          <a:xfrm>
            <a:off x="0" y="3212981"/>
            <a:ext cx="2995792" cy="1169551"/>
            <a:chOff x="-86567" y="3496943"/>
            <a:chExt cx="2995792" cy="1169551"/>
          </a:xfrm>
        </p:grpSpPr>
        <p:sp>
          <p:nvSpPr>
            <p:cNvPr id="25" name="Прямоугольник 24"/>
            <p:cNvSpPr/>
            <p:nvPr/>
          </p:nvSpPr>
          <p:spPr>
            <a:xfrm>
              <a:off x="207990" y="3496943"/>
              <a:ext cx="2701235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ru-RU" sz="1400" spc="-40" dirty="0">
                  <a:cs typeface="Miriam Fixed" panose="020B0509050101010101" pitchFamily="49" charset="-79"/>
                </a:rPr>
                <a:t>через </a:t>
              </a:r>
              <a:r>
                <a:rPr lang="ru-RU" sz="1400" b="1" spc="-40" dirty="0">
                  <a:cs typeface="Miriam Fixed" panose="020B0509050101010101" pitchFamily="49" charset="-79"/>
                </a:rPr>
                <a:t>электронный сервис </a:t>
              </a:r>
              <a:r>
                <a:rPr lang="ru-RU" sz="1400" spc="-40" dirty="0">
                  <a:cs typeface="Miriam Fixed" panose="020B0509050101010101" pitchFamily="49" charset="-79"/>
                </a:rPr>
                <a:t/>
              </a:r>
              <a:br>
                <a:rPr lang="ru-RU" sz="1400" spc="-40" dirty="0">
                  <a:cs typeface="Miriam Fixed" panose="020B0509050101010101" pitchFamily="49" charset="-79"/>
                </a:rPr>
              </a:br>
              <a:r>
                <a:rPr lang="ru-RU" sz="1400" spc="-40" dirty="0">
                  <a:cs typeface="Miriam Fixed" panose="020B0509050101010101" pitchFamily="49" charset="-79"/>
                </a:rPr>
                <a:t>«Стать добровольцем или контрактником» на </a:t>
              </a:r>
              <a:r>
                <a:rPr lang="ru-RU" sz="1400" b="1" spc="-40" dirty="0" smtClean="0">
                  <a:cs typeface="Miriam Fixed" panose="020B0509050101010101" pitchFamily="49" charset="-79"/>
                </a:rPr>
                <a:t>едином портале </a:t>
              </a:r>
              <a:r>
                <a:rPr lang="ru-RU" sz="1400" b="1" spc="-40" dirty="0">
                  <a:cs typeface="Miriam Fixed" panose="020B0509050101010101" pitchFamily="49" charset="-79"/>
                </a:rPr>
                <a:t>государственных услуг </a:t>
              </a:r>
            </a:p>
            <a:p>
              <a:pPr algn="ctr"/>
              <a:r>
                <a:rPr lang="ru-RU" sz="1400" b="1" spc="-4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госуслуги.рф</a:t>
              </a:r>
              <a:endParaRPr lang="ru-RU" sz="1400" b="1" spc="-40" dirty="0">
                <a:cs typeface="Miriam Fixed" panose="020B0509050101010101" pitchFamily="49" charset="-79"/>
              </a:endParaRPr>
            </a:p>
          </p:txBody>
        </p:sp>
        <p:pic>
          <p:nvPicPr>
            <p:cNvPr id="27" name="Рисунок 2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6567" y="35734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5" name="Группа 44"/>
          <p:cNvGrpSpPr/>
          <p:nvPr/>
        </p:nvGrpSpPr>
        <p:grpSpPr>
          <a:xfrm>
            <a:off x="3368824" y="30976"/>
            <a:ext cx="3173843" cy="720000"/>
            <a:chOff x="3371124" y="3751231"/>
            <a:chExt cx="3173843" cy="788952"/>
          </a:xfrm>
        </p:grpSpPr>
        <p:pic>
          <p:nvPicPr>
            <p:cNvPr id="46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47" name="Половина рамки 46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48" name="Половина рамки 47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26762" y="244736"/>
            <a:ext cx="290342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ТРЕБОВАНИЯ К КАНДИДАТАМ </a:t>
            </a:r>
          </a:p>
        </p:txBody>
      </p:sp>
      <p:grpSp>
        <p:nvGrpSpPr>
          <p:cNvPr id="59" name="Группа 58"/>
          <p:cNvGrpSpPr/>
          <p:nvPr/>
        </p:nvGrpSpPr>
        <p:grpSpPr>
          <a:xfrm>
            <a:off x="6681192" y="30976"/>
            <a:ext cx="3173843" cy="720000"/>
            <a:chOff x="3371124" y="3751231"/>
            <a:chExt cx="3173843" cy="788952"/>
          </a:xfrm>
        </p:grpSpPr>
        <p:pic>
          <p:nvPicPr>
            <p:cNvPr id="60" name="Picture 8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 xmlns="">
                    <a14:imgLayer r:embed="rId6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61" name="Половина рамки 60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  <p:sp>
          <p:nvSpPr>
            <p:cNvPr id="62" name="Половина рамки 61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chemeClr val="tx1"/>
                </a:solidFill>
              </a:endParaRPr>
            </a:p>
          </p:txBody>
        </p:sp>
      </p:grpSp>
      <p:sp>
        <p:nvSpPr>
          <p:cNvPr id="63" name="TextBox 62"/>
          <p:cNvSpPr txBox="1"/>
          <p:nvPr/>
        </p:nvSpPr>
        <p:spPr>
          <a:xfrm>
            <a:off x="7009274" y="233876"/>
            <a:ext cx="25272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b="1" dirty="0" smtClean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ЕЖЕМЕСЯЧНЫЕ ВЫПЛАТЫ</a:t>
            </a:r>
            <a:endParaRPr lang="ru-RU" sz="1600" b="1" dirty="0">
              <a:solidFill>
                <a:schemeClr val="bg1"/>
              </a:solidFill>
              <a:latin typeface="+mj-lt"/>
              <a:cs typeface="Miriam Fixed" panose="020B0509050101010101" pitchFamily="49" charset="-79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3410352" y="1196752"/>
            <a:ext cx="3786307" cy="273280"/>
            <a:chOff x="3386987" y="1052736"/>
            <a:chExt cx="3786307" cy="273280"/>
          </a:xfrm>
        </p:grpSpPr>
        <p:pic>
          <p:nvPicPr>
            <p:cNvPr id="1028" name="Picture 4" descr="Y:\МОЛОМИН\МОЛОМИН\СВО Брошура\Инфографика и элементы\Здоровье.png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1074016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4" name="Прямоугольник 63"/>
            <p:cNvSpPr/>
            <p:nvPr/>
          </p:nvSpPr>
          <p:spPr>
            <a:xfrm>
              <a:off x="3689866" y="1052736"/>
              <a:ext cx="3483428" cy="23304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годен</a:t>
              </a:r>
              <a:r>
                <a:rPr lang="ru-RU" sz="1300" spc="-4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solidFill>
                    <a:srgbClr val="C00000"/>
                  </a:solidFill>
                  <a:cs typeface="Miriam Fixed" panose="020B0509050101010101" pitchFamily="49" charset="-79"/>
                </a:rPr>
                <a:t>по состоянию здоровья</a:t>
              </a:r>
              <a:endParaRPr lang="ru-RU" sz="1300" b="1" dirty="0">
                <a:solidFill>
                  <a:srgbClr val="C00000"/>
                </a:solidFill>
                <a:cs typeface="Times New Roman" panose="02020603050405020304" pitchFamily="18" charset="0"/>
              </a:endParaRPr>
            </a:p>
          </p:txBody>
        </p:sp>
      </p:grpSp>
      <p:grpSp>
        <p:nvGrpSpPr>
          <p:cNvPr id="12" name="Группа 11"/>
          <p:cNvGrpSpPr/>
          <p:nvPr/>
        </p:nvGrpSpPr>
        <p:grpSpPr>
          <a:xfrm>
            <a:off x="3410352" y="813126"/>
            <a:ext cx="3282250" cy="303046"/>
            <a:chOff x="3386987" y="741382"/>
            <a:chExt cx="3282250" cy="303046"/>
          </a:xfrm>
        </p:grpSpPr>
        <p:pic>
          <p:nvPicPr>
            <p:cNvPr id="3" name="Picture 3" descr="Y:\МОЛОМИН\МОЛОМИН\СВО Брошура\Инфографика и элементы\Возраст.png"/>
            <p:cNvPicPr>
              <a:picLocks noChangeAspect="1" noChangeArrowheads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86987" y="792428"/>
              <a:ext cx="252000" cy="252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6" name="Прямоугольник 65"/>
            <p:cNvSpPr/>
            <p:nvPr/>
          </p:nvSpPr>
          <p:spPr>
            <a:xfrm>
              <a:off x="3689866" y="741382"/>
              <a:ext cx="2979371" cy="29238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FF0000"/>
                </a:buClr>
              </a:pPr>
              <a:r>
                <a:rPr lang="ru-RU" sz="1200" spc="-40" dirty="0">
                  <a:cs typeface="Miriam Fixed" panose="020B0509050101010101" pitchFamily="49" charset="-79"/>
                </a:rPr>
                <a:t> </a:t>
              </a:r>
              <a:r>
                <a:rPr lang="ru-RU" sz="1300" spc="-40" dirty="0">
                  <a:cs typeface="Miriam Fixed" panose="020B0509050101010101" pitchFamily="49" charset="-79"/>
                </a:rPr>
                <a:t>возраст</a:t>
              </a:r>
              <a:r>
                <a:rPr lang="ru-RU" sz="1300" b="1" dirty="0">
                  <a:cs typeface="Times New Roman" panose="02020603050405020304" pitchFamily="18" charset="0"/>
                </a:rPr>
                <a:t>  </a:t>
              </a:r>
              <a:r>
                <a:rPr lang="ru-RU" sz="1300" dirty="0">
                  <a:cs typeface="Miriam Fixed" panose="020B0509050101010101" pitchFamily="49" charset="-79"/>
                </a:rPr>
                <a:t>от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solidFill>
                    <a:srgbClr val="FF0000"/>
                  </a:solidFill>
                  <a:cs typeface="Times New Roman" panose="02020603050405020304" pitchFamily="18" charset="0"/>
                </a:rPr>
                <a:t>18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300" dirty="0">
                  <a:cs typeface="Miriam Fixed" panose="020B0509050101010101" pitchFamily="49" charset="-79"/>
                </a:rPr>
                <a:t>лет</a:t>
              </a:r>
              <a:r>
                <a:rPr lang="ru-RU" sz="1300" dirty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</a:p>
          </p:txBody>
        </p:sp>
      </p:grpSp>
      <p:sp>
        <p:nvSpPr>
          <p:cNvPr id="96" name="TextBox 95"/>
          <p:cNvSpPr txBox="1"/>
          <p:nvPr/>
        </p:nvSpPr>
        <p:spPr>
          <a:xfrm>
            <a:off x="6700508" y="1412776"/>
            <a:ext cx="3177090" cy="396840"/>
          </a:xfrm>
          <a:prstGeom prst="roundRect">
            <a:avLst>
              <a:gd name="adj" fmla="val 10748"/>
            </a:avLst>
          </a:prstGeom>
          <a:solidFill>
            <a:srgbClr val="4B5320"/>
          </a:solidFill>
        </p:spPr>
        <p:txBody>
          <a:bodyPr wrap="square" lIns="0" tIns="36000" rIns="0" bIns="108000" rtlCol="0">
            <a:noAutofit/>
          </a:bodyPr>
          <a:lstStyle/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В ЗОНЕ</a:t>
            </a:r>
          </a:p>
          <a:p>
            <a:pPr algn="ctr">
              <a:lnSpc>
                <a:spcPct val="85000"/>
              </a:lnSpc>
            </a:pPr>
            <a:r>
              <a:rPr lang="ru-RU" sz="12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rPr>
              <a:t>СПЕЦИАЛЬНОЙ ВОЕННОЙ ОПЕРАЦИИ</a:t>
            </a:r>
          </a:p>
        </p:txBody>
      </p:sp>
      <p:sp>
        <p:nvSpPr>
          <p:cNvPr id="97" name="TextBox 96"/>
          <p:cNvSpPr txBox="1"/>
          <p:nvPr/>
        </p:nvSpPr>
        <p:spPr>
          <a:xfrm>
            <a:off x="6904888" y="74182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20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800" dirty="0">
                <a:solidFill>
                  <a:srgbClr val="FF0000"/>
                </a:solidFill>
                <a:cs typeface="Miriam Fixed" panose="020B0509050101010101" pitchFamily="49" charset="-79"/>
              </a:rPr>
              <a:t>195 </a:t>
            </a:r>
            <a:r>
              <a:rPr lang="ru-RU" sz="1600" dirty="0">
                <a:cs typeface="Miriam Fixed" panose="020B0509050101010101" pitchFamily="49" charset="-79"/>
              </a:rPr>
              <a:t>тыс. руб. единовременно (</a:t>
            </a:r>
            <a:r>
              <a:rPr lang="ru-RU" sz="1300" dirty="0">
                <a:cs typeface="Miriam Fixed" panose="020B0509050101010101" pitchFamily="49" charset="-79"/>
              </a:rPr>
              <a:t>при заключении контракта на срок</a:t>
            </a:r>
          </a:p>
          <a:p>
            <a:pPr algn="just">
              <a:lnSpc>
                <a:spcPct val="80000"/>
              </a:lnSpc>
            </a:pPr>
            <a:r>
              <a:rPr lang="ru-RU" sz="1300" dirty="0">
                <a:cs typeface="Miriam Fixed" panose="020B0509050101010101" pitchFamily="49" charset="-79"/>
              </a:rPr>
              <a:t>от года и более)</a:t>
            </a:r>
          </a:p>
        </p:txBody>
      </p:sp>
      <p:pic>
        <p:nvPicPr>
          <p:cNvPr id="129" name="Рисунок 128"/>
          <p:cNvPicPr>
            <a:picLocks noChangeAspect="1"/>
          </p:cNvPicPr>
          <p:nvPr/>
        </p:nvPicPr>
        <p:blipFill>
          <a:blip r:embed="rId7">
            <a:duotone>
              <a:schemeClr val="accent3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596865" y="841360"/>
            <a:ext cx="406174" cy="324000"/>
          </a:xfrm>
          <a:prstGeom prst="rect">
            <a:avLst/>
          </a:prstGeom>
          <a:effectLst>
            <a:outerShdw blurRad="50800" dist="38100" dir="2700000" sx="99000" sy="99000" algn="tl" rotWithShape="0">
              <a:prstClr val="black"/>
            </a:outerShdw>
          </a:effectLst>
        </p:spPr>
      </p:pic>
      <p:sp>
        <p:nvSpPr>
          <p:cNvPr id="132" name="TextBox 131"/>
          <p:cNvSpPr txBox="1"/>
          <p:nvPr/>
        </p:nvSpPr>
        <p:spPr>
          <a:xfrm>
            <a:off x="6745988" y="1827733"/>
            <a:ext cx="2978768" cy="670953"/>
          </a:xfrm>
          <a:prstGeom prst="rect">
            <a:avLst/>
          </a:prstGeom>
          <a:noFill/>
        </p:spPr>
        <p:txBody>
          <a:bodyPr wrap="square" lIns="72000" rIns="72000" rtlCol="0">
            <a:spAutoFit/>
          </a:bodyPr>
          <a:lstStyle/>
          <a:p>
            <a:pPr algn="just">
              <a:lnSpc>
                <a:spcPct val="80000"/>
              </a:lnSpc>
            </a:pPr>
            <a:r>
              <a:rPr lang="ru-RU" sz="1600" spc="-40" dirty="0">
                <a:solidFill>
                  <a:srgbClr val="FF0000"/>
                </a:solidFill>
                <a:cs typeface="Miriam Fixed" panose="020B0509050101010101" pitchFamily="49" charset="-79"/>
              </a:rPr>
              <a:t> </a:t>
            </a:r>
            <a:r>
              <a:rPr lang="ru-RU" sz="1600" spc="-40" dirty="0">
                <a:cs typeface="Miriam Fixed" panose="020B0509050101010101" pitchFamily="49" charset="-79"/>
              </a:rPr>
              <a:t>от </a:t>
            </a:r>
            <a:r>
              <a:rPr lang="ru-RU" sz="1800" spc="-40" dirty="0" smtClean="0">
                <a:solidFill>
                  <a:srgbClr val="FF0000"/>
                </a:solidFill>
                <a:cs typeface="Miriam Fixed" panose="020B0509050101010101" pitchFamily="49" charset="-79"/>
              </a:rPr>
              <a:t>204 </a:t>
            </a:r>
            <a:r>
              <a:rPr lang="ru-RU" sz="1600" spc="-40" dirty="0">
                <a:cs typeface="Miriam Fixed" panose="020B0509050101010101" pitchFamily="49" charset="-79"/>
              </a:rPr>
              <a:t>тыс. руб. в месяц                   (</a:t>
            </a:r>
            <a:r>
              <a:rPr lang="ru-RU" sz="1300" spc="-20" dirty="0">
                <a:cs typeface="Miriam Fixed" panose="020B0509050101010101" pitchFamily="49" charset="-79"/>
              </a:rPr>
              <a:t>в зависимости от  воинского звания, должности и выслуги лет)</a:t>
            </a: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>
            <a:off x="6609184" y="40949"/>
            <a:ext cx="0" cy="6772427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Прямая соединительная линия 147"/>
          <p:cNvCxnSpPr/>
          <p:nvPr/>
        </p:nvCxnSpPr>
        <p:spPr>
          <a:xfrm>
            <a:off x="3314700" y="45720"/>
            <a:ext cx="0" cy="6767656"/>
          </a:xfrm>
          <a:prstGeom prst="line">
            <a:avLst/>
          </a:prstGeom>
          <a:ln w="254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Группа 8"/>
          <p:cNvGrpSpPr/>
          <p:nvPr/>
        </p:nvGrpSpPr>
        <p:grpSpPr>
          <a:xfrm>
            <a:off x="3382458" y="4114584"/>
            <a:ext cx="3447759" cy="2145607"/>
            <a:chOff x="3366679" y="1628801"/>
            <a:chExt cx="3447759" cy="2145607"/>
          </a:xfrm>
        </p:grpSpPr>
        <p:sp>
          <p:nvSpPr>
            <p:cNvPr id="39" name="Прямоугольник 38"/>
            <p:cNvSpPr/>
            <p:nvPr/>
          </p:nvSpPr>
          <p:spPr>
            <a:xfrm>
              <a:off x="3386740" y="2132856"/>
              <a:ext cx="3167913" cy="1595362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/>
            <p:cNvSpPr/>
            <p:nvPr/>
          </p:nvSpPr>
          <p:spPr>
            <a:xfrm>
              <a:off x="3689866" y="2132856"/>
              <a:ext cx="2912026" cy="50738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spc="-20" dirty="0">
                  <a:cs typeface="Miriam Fixed" panose="020B0509050101010101" pitchFamily="49" charset="-79"/>
                </a:rPr>
                <a:t>автобиография и анкета </a:t>
              </a:r>
              <a:r>
                <a:rPr lang="ru-RU" sz="1100" i="1" spc="-20" dirty="0">
                  <a:cs typeface="Miriam Fixed" panose="020B0509050101010101" pitchFamily="49" charset="-79"/>
                </a:rPr>
                <a:t>(форма на сайте)</a:t>
              </a:r>
            </a:p>
            <a:p>
              <a:pPr algn="ctr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600" b="1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службапоконтракту.</a:t>
              </a:r>
              <a:r>
                <a:rPr lang="ru-RU" sz="1600" b="1" spc="-20" dirty="0" err="1" smtClean="0">
                  <a:solidFill>
                    <a:srgbClr val="0000FF"/>
                  </a:solidFill>
                  <a:cs typeface="Miriam Fixed" panose="020B0509050101010101" pitchFamily="49" charset="-79"/>
                </a:rPr>
                <a:t>рф</a:t>
              </a:r>
              <a:endParaRPr lang="ru-RU" sz="1600" b="1" spc="-20" dirty="0">
                <a:solidFill>
                  <a:srgbClr val="0000FF"/>
                </a:solidFill>
                <a:cs typeface="Miriam Fixed" panose="020B0509050101010101" pitchFamily="49" charset="-79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371124" y="1628801"/>
              <a:ext cx="3173843" cy="479166"/>
              <a:chOff x="3371124" y="3751231"/>
              <a:chExt cx="3173843" cy="788952"/>
            </a:xfrm>
          </p:grpSpPr>
          <p:pic>
            <p:nvPicPr>
              <p:cNvPr id="1032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20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19" name="Половина рамки 18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  <p:sp>
            <p:nvSpPr>
              <p:cNvPr id="43" name="Половина рамки 42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29" name="TextBox 28"/>
            <p:cNvSpPr txBox="1"/>
            <p:nvPr/>
          </p:nvSpPr>
          <p:spPr>
            <a:xfrm>
              <a:off x="3769263" y="1722294"/>
              <a:ext cx="238706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ПЕРЕЧЕНЬ ДОКУМЕНТОВ</a:t>
              </a:r>
            </a:p>
          </p:txBody>
        </p:sp>
        <p:pic>
          <p:nvPicPr>
            <p:cNvPr id="151" name="Рисунок 15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51881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3" name="Прямоугольник 152"/>
            <p:cNvSpPr/>
            <p:nvPr/>
          </p:nvSpPr>
          <p:spPr>
            <a:xfrm>
              <a:off x="3689866" y="2552837"/>
              <a:ext cx="2888111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паспорт</a:t>
              </a:r>
            </a:p>
          </p:txBody>
        </p:sp>
        <p:pic>
          <p:nvPicPr>
            <p:cNvPr id="156" name="Рисунок 155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163851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7" name="Рисунок 15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28173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58" name="Прямоугольник 157"/>
            <p:cNvSpPr/>
            <p:nvPr/>
          </p:nvSpPr>
          <p:spPr>
            <a:xfrm>
              <a:off x="3689866" y="3453851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документы об образовании</a:t>
              </a:r>
            </a:p>
          </p:txBody>
        </p:sp>
        <p:sp>
          <p:nvSpPr>
            <p:cNvPr id="159" name="Прямоугольник 158"/>
            <p:cNvSpPr/>
            <p:nvPr/>
          </p:nvSpPr>
          <p:spPr>
            <a:xfrm>
              <a:off x="3689866" y="3073878"/>
              <a:ext cx="2889831" cy="45803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80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свидетельства о браке и рождении детей (при наличии)</a:t>
              </a:r>
            </a:p>
          </p:txBody>
        </p:sp>
        <p:sp>
          <p:nvSpPr>
            <p:cNvPr id="160" name="Прямоугольник 159"/>
            <p:cNvSpPr/>
            <p:nvPr/>
          </p:nvSpPr>
          <p:spPr>
            <a:xfrm>
              <a:off x="3689866" y="2824419"/>
              <a:ext cx="3124572" cy="2784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93000"/>
                </a:lnSpc>
                <a:buClr>
                  <a:srgbClr val="FF0000"/>
                </a:buClr>
                <a:buSzPct val="130000"/>
              </a:pPr>
              <a:r>
                <a:rPr lang="ru-RU" sz="1300" dirty="0">
                  <a:cs typeface="Miriam Fixed" panose="020B0509050101010101" pitchFamily="49" charset="-79"/>
                </a:rPr>
                <a:t>военный билет (при наличии)</a:t>
              </a:r>
            </a:p>
          </p:txBody>
        </p:sp>
        <p:pic>
          <p:nvPicPr>
            <p:cNvPr id="161" name="Рисунок 16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66679" y="309335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2" name="Рисунок 16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34504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0" name="Группа 9"/>
          <p:cNvGrpSpPr/>
          <p:nvPr/>
        </p:nvGrpSpPr>
        <p:grpSpPr>
          <a:xfrm>
            <a:off x="3386987" y="1615515"/>
            <a:ext cx="3469394" cy="2451773"/>
            <a:chOff x="3386987" y="3789039"/>
            <a:chExt cx="3469394" cy="2451773"/>
          </a:xfrm>
        </p:grpSpPr>
        <p:grpSp>
          <p:nvGrpSpPr>
            <p:cNvPr id="53" name="Группа 52"/>
            <p:cNvGrpSpPr/>
            <p:nvPr/>
          </p:nvGrpSpPr>
          <p:grpSpPr>
            <a:xfrm>
              <a:off x="3390629" y="3789039"/>
              <a:ext cx="3173843" cy="612619"/>
              <a:chOff x="3371124" y="3751231"/>
              <a:chExt cx="3173843" cy="788952"/>
            </a:xfrm>
          </p:grpSpPr>
          <p:pic>
            <p:nvPicPr>
              <p:cNvPr id="54" name="Picture 8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 xmlns="">
                      <a14:imgLayer r:embed="rId6">
                        <a14:imgEffect>
                          <a14:colorTemperature colorTemp="47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xmlns="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>
                <a:off x="4575681" y="2576919"/>
                <a:ext cx="774227" cy="3144710"/>
              </a:xfrm>
              <a:prstGeom prst="rect">
                <a:avLst/>
              </a:prstGeom>
              <a:noFill/>
              <a:ln w="9525">
                <a:solidFill>
                  <a:schemeClr val="bg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</p:pic>
          <p:sp>
            <p:nvSpPr>
              <p:cNvPr id="55" name="Половина рамки 54"/>
              <p:cNvSpPr/>
              <p:nvPr/>
            </p:nvSpPr>
            <p:spPr>
              <a:xfrm>
                <a:off x="3371124" y="3751231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 dirty="0">
                  <a:solidFill>
                    <a:schemeClr val="tx1"/>
                  </a:solidFill>
                  <a:latin typeface="+mj-lt"/>
                </a:endParaRPr>
              </a:p>
            </p:txBody>
          </p:sp>
          <p:sp>
            <p:nvSpPr>
              <p:cNvPr id="56" name="Половина рамки 55"/>
              <p:cNvSpPr/>
              <p:nvPr/>
            </p:nvSpPr>
            <p:spPr>
              <a:xfrm rot="10800000">
                <a:off x="6202360" y="4188854"/>
                <a:ext cx="342607" cy="351329"/>
              </a:xfrm>
              <a:prstGeom prst="halfFrame">
                <a:avLst>
                  <a:gd name="adj1" fmla="val 7272"/>
                  <a:gd name="adj2" fmla="val 9642"/>
                </a:avLst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 b="1">
                  <a:solidFill>
                    <a:schemeClr val="tx1"/>
                  </a:solidFill>
                  <a:latin typeface="+mj-lt"/>
                </a:endParaRPr>
              </a:p>
            </p:txBody>
          </p:sp>
        </p:grpSp>
        <p:sp>
          <p:nvSpPr>
            <p:cNvPr id="57" name="TextBox 56"/>
            <p:cNvSpPr txBox="1"/>
            <p:nvPr/>
          </p:nvSpPr>
          <p:spPr>
            <a:xfrm>
              <a:off x="3561314" y="3907701"/>
              <a:ext cx="28419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ru-RU" sz="1600" b="1" dirty="0" smtClean="0">
                  <a:solidFill>
                    <a:schemeClr val="bg1"/>
                  </a:solidFill>
                  <a:latin typeface="+mj-lt"/>
                  <a:cs typeface="Miriam Fixed" panose="020B0509050101010101" pitchFamily="49" charset="-79"/>
                </a:rPr>
                <a:t>5 ШАГОВ ДЛЯ ПОСТУПЛЕНИЯ </a:t>
              </a:r>
              <a:endParaRPr lang="ru-RU" sz="1600" b="1" dirty="0">
                <a:solidFill>
                  <a:schemeClr val="bg1"/>
                </a:solidFill>
                <a:latin typeface="+mj-lt"/>
                <a:cs typeface="Miriam Fixed" panose="020B0509050101010101" pitchFamily="49" charset="-79"/>
              </a:endParaRP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3402520" y="4466181"/>
              <a:ext cx="3158821" cy="1771131"/>
            </a:xfrm>
            <a:prstGeom prst="rect">
              <a:avLst/>
            </a:prstGeom>
            <a:solidFill>
              <a:schemeClr val="bg1">
                <a:lumMod val="85000"/>
                <a:alpha val="5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3689866" y="4781523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собеседование с психологом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в пункте отбора</a:t>
              </a:r>
            </a:p>
          </p:txBody>
        </p:sp>
        <p:sp>
          <p:nvSpPr>
            <p:cNvPr id="138" name="Прямоугольник 137"/>
            <p:cNvSpPr/>
            <p:nvPr/>
          </p:nvSpPr>
          <p:spPr>
            <a:xfrm>
              <a:off x="3689866" y="5149960"/>
              <a:ext cx="3166515" cy="43088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пройти медицинский </a:t>
              </a:r>
              <a:r>
                <a:rPr lang="ru-RU" sz="1100" dirty="0" smtClean="0">
                  <a:cs typeface="Miriam Fixed" panose="020B0509050101010101" pitchFamily="49" charset="-79"/>
                </a:rPr>
                <a:t>осмотр</a:t>
              </a:r>
            </a:p>
            <a:p>
              <a:pPr>
                <a:buClr>
                  <a:srgbClr val="0000FF"/>
                </a:buClr>
                <a:buSzPct val="130000"/>
              </a:pPr>
              <a:r>
                <a:rPr lang="ru-RU" sz="1100" dirty="0" smtClean="0">
                  <a:cs typeface="Miriam Fixed" panose="020B0509050101010101" pitchFamily="49" charset="-79"/>
                </a:rPr>
                <a:t>в военном </a:t>
              </a:r>
              <a:r>
                <a:rPr lang="ru-RU" sz="1100" dirty="0">
                  <a:cs typeface="Miriam Fixed" panose="020B0509050101010101" pitchFamily="49" charset="-79"/>
                </a:rPr>
                <a:t>комиссариате</a:t>
              </a:r>
            </a:p>
          </p:txBody>
        </p:sp>
        <p:sp>
          <p:nvSpPr>
            <p:cNvPr id="139" name="Прямоугольник 138"/>
            <p:cNvSpPr/>
            <p:nvPr/>
          </p:nvSpPr>
          <p:spPr>
            <a:xfrm>
              <a:off x="3689866" y="5601236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получить предписание и убыть</a:t>
              </a:r>
            </a:p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к месту службы</a:t>
              </a:r>
            </a:p>
          </p:txBody>
        </p:sp>
        <p:sp>
          <p:nvSpPr>
            <p:cNvPr id="144" name="Прямоугольник 143"/>
            <p:cNvSpPr/>
            <p:nvPr/>
          </p:nvSpPr>
          <p:spPr>
            <a:xfrm>
              <a:off x="3689866" y="5927679"/>
              <a:ext cx="3166515" cy="2616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заключить контракт в воинской части</a:t>
              </a:r>
            </a:p>
          </p:txBody>
        </p:sp>
        <p:sp>
          <p:nvSpPr>
            <p:cNvPr id="145" name="Прямоугольник 144"/>
            <p:cNvSpPr/>
            <p:nvPr/>
          </p:nvSpPr>
          <p:spPr>
            <a:xfrm>
              <a:off x="3689866" y="4455293"/>
              <a:ext cx="3166515" cy="3665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80000"/>
                </a:lnSpc>
                <a:buClr>
                  <a:srgbClr val="0000FF"/>
                </a:buClr>
                <a:buSzPct val="130000"/>
              </a:pPr>
              <a:r>
                <a:rPr lang="ru-RU" sz="1100" dirty="0">
                  <a:cs typeface="Miriam Fixed" panose="020B0509050101010101" pitchFamily="49" charset="-79"/>
                </a:rPr>
                <a:t>сдать документы в пункт отбора </a:t>
              </a:r>
              <a:br>
                <a:rPr lang="ru-RU" sz="1100" dirty="0">
                  <a:cs typeface="Miriam Fixed" panose="020B0509050101010101" pitchFamily="49" charset="-79"/>
                </a:rPr>
              </a:br>
              <a:r>
                <a:rPr lang="ru-RU" sz="1100" dirty="0">
                  <a:cs typeface="Miriam Fixed" panose="020B0509050101010101" pitchFamily="49" charset="-79"/>
                </a:rPr>
                <a:t>или военный комиссариат</a:t>
              </a:r>
            </a:p>
          </p:txBody>
        </p:sp>
        <p:pic>
          <p:nvPicPr>
            <p:cNvPr id="149" name="Рисунок 14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4858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483618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52" name="Рисунок 15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19755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4" name="Рисунок 16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56286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pic>
          <p:nvPicPr>
            <p:cNvPr id="167" name="Рисунок 16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386987" y="591681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602815" y="2449967"/>
            <a:ext cx="3273807" cy="462199"/>
            <a:chOff x="6602815" y="2732616"/>
            <a:chExt cx="3273807" cy="462199"/>
          </a:xfrm>
        </p:grpSpPr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2815" y="27326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79" name="TextBox 78"/>
            <p:cNvSpPr txBox="1"/>
            <p:nvPr/>
          </p:nvSpPr>
          <p:spPr>
            <a:xfrm>
              <a:off x="6897854" y="2751617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заместитель командира </a:t>
              </a:r>
              <a:r>
                <a:rPr lang="ru-RU" sz="1050" spc="-20" dirty="0">
                  <a:cs typeface="Miriam Fixed" panose="020B0509050101010101" pitchFamily="49" charset="-79"/>
                </a:rPr>
                <a:t>взвода-командир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отделения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242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22" name="Группа 21"/>
          <p:cNvGrpSpPr/>
          <p:nvPr/>
        </p:nvGrpSpPr>
        <p:grpSpPr>
          <a:xfrm>
            <a:off x="6605967" y="2758068"/>
            <a:ext cx="3261058" cy="324000"/>
            <a:chOff x="6613587" y="3600116"/>
            <a:chExt cx="3261058" cy="324000"/>
          </a:xfrm>
        </p:grpSpPr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3587" y="360011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5" name="TextBox 84"/>
            <p:cNvSpPr txBox="1"/>
            <p:nvPr/>
          </p:nvSpPr>
          <p:spPr>
            <a:xfrm>
              <a:off x="6895877" y="3603183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командир отделения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232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6601564" y="3054107"/>
            <a:ext cx="3272433" cy="313933"/>
            <a:chOff x="6592406" y="4018357"/>
            <a:chExt cx="3272433" cy="345326"/>
          </a:xfrm>
        </p:grpSpPr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92406" y="403097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88" name="TextBox 87"/>
            <p:cNvSpPr txBox="1"/>
            <p:nvPr/>
          </p:nvSpPr>
          <p:spPr>
            <a:xfrm>
              <a:off x="6886071" y="4018357"/>
              <a:ext cx="2978768" cy="345326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и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нструктор штаба</a:t>
              </a:r>
              <a:r>
                <a:rPr lang="ru-RU" sz="1050" b="1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3" name="Группа 32"/>
          <p:cNvGrpSpPr/>
          <p:nvPr/>
        </p:nvGrpSpPr>
        <p:grpSpPr>
          <a:xfrm>
            <a:off x="6601564" y="3354932"/>
            <a:ext cx="3274470" cy="448141"/>
            <a:chOff x="6567239" y="4372136"/>
            <a:chExt cx="3274470" cy="448141"/>
          </a:xfrm>
        </p:grpSpPr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67239" y="437213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0" name="TextBox 89"/>
            <p:cNvSpPr txBox="1"/>
            <p:nvPr/>
          </p:nvSpPr>
          <p:spPr>
            <a:xfrm>
              <a:off x="6862941" y="4377079"/>
              <a:ext cx="2978768" cy="443198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н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ачальник радиостанции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командно-штабной машины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226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6601564" y="3663692"/>
            <a:ext cx="3266112" cy="326708"/>
            <a:chOff x="6617573" y="4736168"/>
            <a:chExt cx="3266112" cy="326708"/>
          </a:xfrm>
        </p:grpSpPr>
        <p:pic>
          <p:nvPicPr>
            <p:cNvPr id="91" name="Рисунок 9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17573" y="473887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2" name="TextBox 91"/>
            <p:cNvSpPr txBox="1"/>
            <p:nvPr/>
          </p:nvSpPr>
          <p:spPr>
            <a:xfrm>
              <a:off x="6904917" y="4736168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сапер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 -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8" name="Группа 37"/>
          <p:cNvGrpSpPr/>
          <p:nvPr/>
        </p:nvGrpSpPr>
        <p:grpSpPr>
          <a:xfrm>
            <a:off x="6601564" y="5646008"/>
            <a:ext cx="3276016" cy="437043"/>
            <a:chOff x="6504974" y="5621242"/>
            <a:chExt cx="3276016" cy="437043"/>
          </a:xfrm>
        </p:grpSpPr>
        <p:pic>
          <p:nvPicPr>
            <p:cNvPr id="94" name="Рисунок 9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04974" y="5635608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5" name="TextBox 94"/>
            <p:cNvSpPr txBox="1"/>
            <p:nvPr/>
          </p:nvSpPr>
          <p:spPr>
            <a:xfrm>
              <a:off x="6802222" y="5621242"/>
              <a:ext cx="2978768" cy="437043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старший водитель-электрик</a:t>
              </a:r>
              <a:r>
                <a:rPr lang="ru-RU" sz="1050" spc="-40" dirty="0">
                  <a:cs typeface="Miriam Fixed" panose="020B0509050101010101" pitchFamily="49" charset="-79"/>
                </a:rPr>
                <a:t> 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216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месяц 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3" name="Группа 12"/>
          <p:cNvGrpSpPr/>
          <p:nvPr/>
        </p:nvGrpSpPr>
        <p:grpSpPr>
          <a:xfrm>
            <a:off x="6601564" y="4678826"/>
            <a:ext cx="3271018" cy="330056"/>
            <a:chOff x="6580286" y="6642530"/>
            <a:chExt cx="3271018" cy="330056"/>
          </a:xfrm>
        </p:grpSpPr>
        <p:pic>
          <p:nvPicPr>
            <p:cNvPr id="98" name="Рисунок 97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286" y="6648586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99" name="TextBox 98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водитель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00" name="Группа 99"/>
          <p:cNvGrpSpPr/>
          <p:nvPr/>
        </p:nvGrpSpPr>
        <p:grpSpPr>
          <a:xfrm>
            <a:off x="6601564" y="5005556"/>
            <a:ext cx="3270423" cy="334763"/>
            <a:chOff x="6580881" y="6642530"/>
            <a:chExt cx="3270423" cy="334763"/>
          </a:xfrm>
        </p:grpSpPr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5329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02" name="TextBox 10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п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овар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600388" y="4018389"/>
            <a:ext cx="3253515" cy="329415"/>
            <a:chOff x="6609184" y="5276192"/>
            <a:chExt cx="3253515" cy="329415"/>
          </a:xfrm>
        </p:grpSpPr>
        <p:sp>
          <p:nvSpPr>
            <p:cNvPr id="93" name="TextBox 92"/>
            <p:cNvSpPr txBox="1"/>
            <p:nvPr/>
          </p:nvSpPr>
          <p:spPr>
            <a:xfrm>
              <a:off x="6883931" y="5276192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>
                  <a:cs typeface="Miriam Fixed" panose="020B0509050101010101" pitchFamily="49" charset="-79"/>
                </a:rPr>
                <a:t>с</a:t>
              </a:r>
              <a:r>
                <a:rPr lang="ru-RU" sz="1050" b="1" spc="-20" dirty="0" smtClean="0">
                  <a:cs typeface="Miriam Fixed" panose="020B0509050101010101" pitchFamily="49" charset="-79"/>
                </a:rPr>
                <a:t>тарший телефонист </a:t>
              </a:r>
              <a:r>
                <a:rPr lang="ru-RU" sz="1050" spc="-20" dirty="0" smtClean="0">
                  <a:cs typeface="Miriam Fixed" panose="020B0509050101010101" pitchFamily="49" charset="-79"/>
                </a:rPr>
                <a:t>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219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  <p:pic>
          <p:nvPicPr>
            <p:cNvPr id="112" name="Рисунок 111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609184" y="528160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7" name="Прямоугольник 11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6925150" y="6341846"/>
            <a:ext cx="2745205" cy="471530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grpSp>
        <p:nvGrpSpPr>
          <p:cNvPr id="113" name="Группа 112"/>
          <p:cNvGrpSpPr/>
          <p:nvPr/>
        </p:nvGrpSpPr>
        <p:grpSpPr>
          <a:xfrm>
            <a:off x="6601564" y="5340072"/>
            <a:ext cx="3273179" cy="324604"/>
            <a:chOff x="6578125" y="6642530"/>
            <a:chExt cx="3273179" cy="324604"/>
          </a:xfrm>
        </p:grpSpPr>
        <p:pic>
          <p:nvPicPr>
            <p:cNvPr id="114" name="Рисунок 113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15" name="TextBox 114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стрелок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204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grpSp>
        <p:nvGrpSpPr>
          <p:cNvPr id="118" name="Группа 117"/>
          <p:cNvGrpSpPr/>
          <p:nvPr/>
        </p:nvGrpSpPr>
        <p:grpSpPr>
          <a:xfrm>
            <a:off x="6597789" y="4341159"/>
            <a:ext cx="3270423" cy="330645"/>
            <a:chOff x="6580881" y="6642530"/>
            <a:chExt cx="3270423" cy="330645"/>
          </a:xfrm>
        </p:grpSpPr>
        <p:pic>
          <p:nvPicPr>
            <p:cNvPr id="119" name="Рисунок 118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80881" y="6649175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0" name="TextBox 119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гранатометчик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  <p:sp>
        <p:nvSpPr>
          <p:cNvPr id="126" name="Прямоугольник 125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578976" y="6320301"/>
            <a:ext cx="2745205" cy="493075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1600" b="1" dirty="0">
                <a:solidFill>
                  <a:schemeClr val="bg1"/>
                </a:solidFill>
                <a:cs typeface="Miriam Fixed" panose="020B0509050101010101" pitchFamily="49" charset="-79"/>
              </a:rPr>
              <a:t>КОНТРАКТ ЗАКЛЮЧАЕТСЯ </a:t>
            </a:r>
          </a:p>
          <a:p>
            <a:pPr algn="ctr">
              <a:lnSpc>
                <a:spcPct val="85000"/>
              </a:lnSpc>
            </a:pPr>
            <a:r>
              <a:rPr lang="ru-RU" sz="1600" b="1" u="sng" dirty="0">
                <a:solidFill>
                  <a:srgbClr val="FCC206"/>
                </a:solidFill>
                <a:cs typeface="Miriam Fixed" panose="020B0509050101010101" pitchFamily="49" charset="-79"/>
              </a:rPr>
              <a:t>на 1 год, 3 года и 5 лет</a:t>
            </a:r>
          </a:p>
        </p:txBody>
      </p:sp>
      <p:sp>
        <p:nvSpPr>
          <p:cNvPr id="127" name="Прямоугольник 126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6367" y="4546519"/>
            <a:ext cx="3217919" cy="466657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</a:t>
            </a: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117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850" t="4510" r="2173" b="16070"/>
          <a:stretch/>
        </p:blipFill>
        <p:spPr>
          <a:xfrm>
            <a:off x="45726" y="5109757"/>
            <a:ext cx="3179082" cy="1684742"/>
          </a:xfrm>
          <a:prstGeom prst="rect">
            <a:avLst/>
          </a:prstGeom>
        </p:spPr>
      </p:pic>
      <p:grpSp>
        <p:nvGrpSpPr>
          <p:cNvPr id="116" name="Группа 115"/>
          <p:cNvGrpSpPr/>
          <p:nvPr/>
        </p:nvGrpSpPr>
        <p:grpSpPr>
          <a:xfrm>
            <a:off x="6601564" y="5995764"/>
            <a:ext cx="3273179" cy="324604"/>
            <a:chOff x="6578125" y="6642530"/>
            <a:chExt cx="3273179" cy="324604"/>
          </a:xfrm>
        </p:grpSpPr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7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6578125" y="664313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  <p:sp>
          <p:nvSpPr>
            <p:cNvPr id="122" name="TextBox 121"/>
            <p:cNvSpPr txBox="1"/>
            <p:nvPr/>
          </p:nvSpPr>
          <p:spPr>
            <a:xfrm>
              <a:off x="6872536" y="6642530"/>
              <a:ext cx="2978768" cy="313932"/>
            </a:xfrm>
            <a:prstGeom prst="rect">
              <a:avLst/>
            </a:prstGeom>
            <a:noFill/>
          </p:spPr>
          <p:txBody>
            <a:bodyPr wrap="square" lIns="72000" rIns="72000" rtlCol="0">
              <a:spAutoFit/>
            </a:bodyPr>
            <a:lstStyle/>
            <a:p>
              <a:pPr algn="just">
                <a:lnSpc>
                  <a:spcPct val="80000"/>
                </a:lnSpc>
              </a:pPr>
              <a:r>
                <a:rPr lang="ru-RU" sz="1050" b="1" spc="-20" dirty="0" smtClean="0">
                  <a:cs typeface="Miriam Fixed" panose="020B0509050101010101" pitchFamily="49" charset="-79"/>
                </a:rPr>
                <a:t>пулеметчик</a:t>
              </a:r>
              <a:r>
                <a:rPr lang="ru-RU" sz="1050" spc="-40" dirty="0" smtClean="0">
                  <a:cs typeface="Miriam Fixed" panose="020B0509050101010101" pitchFamily="49" charset="-79"/>
                </a:rPr>
                <a:t> -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от </a:t>
              </a:r>
              <a:r>
                <a:rPr lang="ru-RU" sz="180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211</a:t>
              </a:r>
              <a:r>
                <a:rPr lang="ru-RU" sz="1050" spc="-40" dirty="0" smtClean="0">
                  <a:solidFill>
                    <a:srgbClr val="FF0000"/>
                  </a:solidFill>
                  <a:cs typeface="Miriam Fixed" panose="020B0509050101010101" pitchFamily="49" charset="-79"/>
                </a:rPr>
                <a:t> </a:t>
              </a:r>
              <a:r>
                <a:rPr lang="ru-RU" sz="1000" spc="-40" dirty="0">
                  <a:cs typeface="Miriam Fixed" panose="020B0509050101010101" pitchFamily="49" charset="-79"/>
                </a:rPr>
                <a:t>тыс. руб. в </a:t>
              </a:r>
              <a:r>
                <a:rPr lang="ru-RU" sz="1000" spc="-40" dirty="0" smtClean="0">
                  <a:cs typeface="Miriam Fixed" panose="020B0509050101010101" pitchFamily="49" charset="-79"/>
                </a:rPr>
                <a:t>месяц</a:t>
              </a:r>
              <a:endParaRPr lang="ru-RU" sz="1000" spc="-20" dirty="0">
                <a:cs typeface="Miriam Fixed" panose="020B0509050101010101" pitchFamily="49" charset="-79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450493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7336"/>
          <a:stretch/>
        </p:blipFill>
        <p:spPr>
          <a:xfrm>
            <a:off x="6661281" y="712636"/>
            <a:ext cx="3243697" cy="5156530"/>
          </a:xfrm>
          <a:prstGeom prst="rect">
            <a:avLst/>
          </a:prstGeom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3296816" y="0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6602590" y="86"/>
            <a:ext cx="0" cy="6857914"/>
          </a:xfrm>
          <a:prstGeom prst="line">
            <a:avLst/>
          </a:prstGeom>
          <a:ln w="2540">
            <a:solidFill>
              <a:srgbClr val="00B0F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Прямоугольник 1"/>
          <p:cNvSpPr/>
          <p:nvPr/>
        </p:nvSpPr>
        <p:spPr>
          <a:xfrm>
            <a:off x="6660261" y="27935"/>
            <a:ext cx="3245738" cy="671902"/>
          </a:xfrm>
          <a:prstGeom prst="rect">
            <a:avLst/>
          </a:prstGeom>
          <a:gradFill flip="none" rotWithShape="1">
            <a:gsLst>
              <a:gs pos="0">
                <a:schemeClr val="bg1">
                  <a:lumMod val="85000"/>
                </a:schemeClr>
              </a:gs>
              <a:gs pos="35000">
                <a:schemeClr val="bg1">
                  <a:lumMod val="95000"/>
                </a:schemeClr>
              </a:gs>
              <a:gs pos="100000">
                <a:schemeClr val="dk1">
                  <a:tint val="15000"/>
                  <a:satMod val="350000"/>
                </a:schemeClr>
              </a:gs>
            </a:gsLst>
            <a:lin ang="5400000" scaled="1"/>
            <a:tileRect/>
          </a:gradFill>
          <a:ln>
            <a:noFill/>
          </a:ln>
          <a:effectLst/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grpSp>
        <p:nvGrpSpPr>
          <p:cNvPr id="30" name="Группа 29"/>
          <p:cNvGrpSpPr/>
          <p:nvPr/>
        </p:nvGrpSpPr>
        <p:grpSpPr>
          <a:xfrm>
            <a:off x="17355" y="7604"/>
            <a:ext cx="3240000" cy="788952"/>
            <a:chOff x="3371124" y="3751231"/>
            <a:chExt cx="3173843" cy="788952"/>
          </a:xfrm>
        </p:grpSpPr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2" name="Половина рамки 31"/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33" name="Половина рамки 32"/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1723" y="116632"/>
            <a:ext cx="3210261" cy="349617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 smtClean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ЛЬГОТЫ  </a:t>
            </a:r>
            <a:r>
              <a:rPr lang="ru-RU" sz="1600" b="1" spc="-100" dirty="0">
                <a:solidFill>
                  <a:prstClr val="white"/>
                </a:solidFill>
                <a:latin typeface="+mj-lt"/>
                <a:cs typeface="Miriam Fixed" panose="020B0509050101010101" pitchFamily="49" charset="-79"/>
              </a:rPr>
              <a:t>И  ГАРАНТИИ </a:t>
            </a:r>
            <a:endParaRPr lang="ru-RU" sz="1400" b="1" spc="-100" dirty="0">
              <a:solidFill>
                <a:prstClr val="white"/>
              </a:solidFill>
              <a:latin typeface="+mj-lt"/>
              <a:cs typeface="Miriam Fixed" panose="020B0509050101010101" pitchFamily="49" charset="-79"/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312247" y="5997085"/>
            <a:ext cx="3298870" cy="738664"/>
          </a:xfrm>
          <a:prstGeom prst="rect">
            <a:avLst/>
          </a:prstGeom>
        </p:spPr>
        <p:txBody>
          <a:bodyPr wrap="square" lIns="0" rIns="0">
            <a:noAutofit/>
          </a:bodyPr>
          <a:lstStyle/>
          <a:p>
            <a:pPr algn="ctr">
              <a:buClr>
                <a:srgbClr val="FF0000"/>
              </a:buClr>
            </a:pPr>
            <a:endParaRPr lang="ru-RU" sz="1400" b="1" dirty="0">
              <a:solidFill>
                <a:srgbClr val="0000FF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3" name="Группа 2"/>
          <p:cNvGrpSpPr/>
          <p:nvPr/>
        </p:nvGrpSpPr>
        <p:grpSpPr>
          <a:xfrm>
            <a:off x="-66302" y="5854337"/>
            <a:ext cx="3331368" cy="743015"/>
            <a:chOff x="3226350" y="893622"/>
            <a:chExt cx="3331368" cy="743015"/>
          </a:xfrm>
        </p:grpSpPr>
        <p:sp>
          <p:nvSpPr>
            <p:cNvPr id="65" name="Прямоугольник 64"/>
            <p:cNvSpPr/>
            <p:nvPr/>
          </p:nvSpPr>
          <p:spPr>
            <a:xfrm>
              <a:off x="3598175" y="893622"/>
              <a:ext cx="2959543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статус ветерана боевых действий и соответствующие льготы</a:t>
              </a:r>
            </a:p>
          </p:txBody>
        </p:sp>
        <p:pic>
          <p:nvPicPr>
            <p:cNvPr id="100" name="Рисунок 9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893622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7" name="Группа 6"/>
          <p:cNvGrpSpPr/>
          <p:nvPr/>
        </p:nvGrpSpPr>
        <p:grpSpPr>
          <a:xfrm>
            <a:off x="3247260" y="963368"/>
            <a:ext cx="3291110" cy="521416"/>
            <a:chOff x="3226350" y="3025359"/>
            <a:chExt cx="3291110" cy="521416"/>
          </a:xfrm>
        </p:grpSpPr>
        <p:sp>
          <p:nvSpPr>
            <p:cNvPr id="69" name="Прямоугольник 68"/>
            <p:cNvSpPr/>
            <p:nvPr/>
          </p:nvSpPr>
          <p:spPr>
            <a:xfrm>
              <a:off x="3581584" y="3025359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кредитные и налоговые каникулы</a:t>
              </a:r>
            </a:p>
          </p:txBody>
        </p:sp>
        <p:pic>
          <p:nvPicPr>
            <p:cNvPr id="101" name="Рисунок 10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3025359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9" name="Группа 8"/>
          <p:cNvGrpSpPr/>
          <p:nvPr/>
        </p:nvGrpSpPr>
        <p:grpSpPr>
          <a:xfrm>
            <a:off x="3234806" y="3068960"/>
            <a:ext cx="3310877" cy="759215"/>
            <a:chOff x="3226349" y="3882938"/>
            <a:chExt cx="3310877" cy="759215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3601350" y="3899138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бесплатный отдых детей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летних оздоровительных лагерях</a:t>
              </a:r>
            </a:p>
          </p:txBody>
        </p:sp>
        <p:pic>
          <p:nvPicPr>
            <p:cNvPr id="104" name="Рисунок 10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49" y="3882938"/>
              <a:ext cx="426483" cy="3402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110" name="TextBox 109"/>
          <p:cNvSpPr txBox="1"/>
          <p:nvPr/>
        </p:nvSpPr>
        <p:spPr>
          <a:xfrm>
            <a:off x="7473280" y="111937"/>
            <a:ext cx="2383014" cy="509429"/>
          </a:xfrm>
          <a:prstGeom prst="rect">
            <a:avLst/>
          </a:prstGeom>
          <a:noFill/>
        </p:spPr>
        <p:txBody>
          <a:bodyPr wrap="none" lIns="47302" tIns="23651" rIns="47302" bIns="23651" rtlCol="0">
            <a:spAutoFit/>
          </a:bodyPr>
          <a:lstStyle/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МИНИСТЕРСТВО ОБОРОНЫ</a:t>
            </a:r>
          </a:p>
          <a:p>
            <a:pPr algn="ctr"/>
            <a:r>
              <a:rPr lang="ru-RU" sz="1500" b="1" dirty="0">
                <a:solidFill>
                  <a:srgbClr val="C00000"/>
                </a:solidFill>
                <a:latin typeface="+mj-lt"/>
                <a:ea typeface="Tahoma" pitchFamily="34" charset="0"/>
                <a:cs typeface="Arial" pitchFamily="34" charset="0"/>
              </a:rPr>
              <a:t>РОССИЙСКОЙ ФЕДЕРАЦИИ</a:t>
            </a:r>
          </a:p>
        </p:txBody>
      </p:sp>
      <p:grpSp>
        <p:nvGrpSpPr>
          <p:cNvPr id="16" name="Группа 15"/>
          <p:cNvGrpSpPr/>
          <p:nvPr/>
        </p:nvGrpSpPr>
        <p:grpSpPr>
          <a:xfrm>
            <a:off x="-69814" y="909270"/>
            <a:ext cx="3287638" cy="1186213"/>
            <a:chOff x="-67681" y="909270"/>
            <a:chExt cx="3287638" cy="1186213"/>
          </a:xfrm>
        </p:grpSpPr>
        <p:sp>
          <p:nvSpPr>
            <p:cNvPr id="120" name="Прямоугольник 119"/>
            <p:cNvSpPr/>
            <p:nvPr/>
          </p:nvSpPr>
          <p:spPr>
            <a:xfrm>
              <a:off x="284081" y="909270"/>
              <a:ext cx="2935876" cy="1186213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возможность быстрого приобретения жилья за счет Минобороны России через накопительно-ипотечную систему</a:t>
              </a:r>
            </a:p>
          </p:txBody>
        </p:sp>
        <p:pic>
          <p:nvPicPr>
            <p:cNvPr id="121" name="Рисунок 120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90927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8" name="Группа 17"/>
          <p:cNvGrpSpPr/>
          <p:nvPr/>
        </p:nvGrpSpPr>
        <p:grpSpPr>
          <a:xfrm>
            <a:off x="-69814" y="2259512"/>
            <a:ext cx="3301494" cy="521416"/>
            <a:chOff x="-81537" y="1814705"/>
            <a:chExt cx="3301494" cy="521416"/>
          </a:xfrm>
        </p:grpSpPr>
        <p:sp>
          <p:nvSpPr>
            <p:cNvPr id="122" name="Прямоугольник 121"/>
            <p:cNvSpPr/>
            <p:nvPr/>
          </p:nvSpPr>
          <p:spPr>
            <a:xfrm>
              <a:off x="284081" y="1814705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служебное жилье или компенсация за </a:t>
              </a:r>
              <a:r>
                <a:rPr lang="ru-RU" sz="1800" spc="-40" dirty="0" err="1">
                  <a:solidFill>
                    <a:srgbClr val="003399"/>
                  </a:solidFill>
                  <a:cs typeface="Miriam Fixed" panose="020B0509050101010101" pitchFamily="49" charset="-79"/>
                </a:rPr>
                <a:t>найм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 жилья</a:t>
              </a:r>
            </a:p>
          </p:txBody>
        </p:sp>
        <p:pic>
          <p:nvPicPr>
            <p:cNvPr id="123" name="Рисунок 12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1819640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9" name="Группа 18"/>
          <p:cNvGrpSpPr/>
          <p:nvPr/>
        </p:nvGrpSpPr>
        <p:grpSpPr>
          <a:xfrm>
            <a:off x="-69814" y="3040450"/>
            <a:ext cx="3453320" cy="964614"/>
            <a:chOff x="-81537" y="2405787"/>
            <a:chExt cx="3453320" cy="1061075"/>
          </a:xfrm>
        </p:grpSpPr>
        <p:sp>
          <p:nvSpPr>
            <p:cNvPr id="124" name="Прямоугольник 123"/>
            <p:cNvSpPr/>
            <p:nvPr/>
          </p:nvSpPr>
          <p:spPr>
            <a:xfrm>
              <a:off x="284080" y="2405787"/>
              <a:ext cx="3087703" cy="106107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бесплатное обследование, </a:t>
              </a:r>
              <a:b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</a:br>
              <a:r>
                <a:rPr lang="ru-RU" sz="1800" spc="-3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лечение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реабилитация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в военно-медицинских учреждениях  </a:t>
              </a:r>
            </a:p>
          </p:txBody>
        </p:sp>
        <p:pic>
          <p:nvPicPr>
            <p:cNvPr id="125" name="Рисунок 124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2405787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27" name="Группа 26"/>
          <p:cNvGrpSpPr/>
          <p:nvPr/>
        </p:nvGrpSpPr>
        <p:grpSpPr>
          <a:xfrm>
            <a:off x="-77434" y="4221088"/>
            <a:ext cx="3310498" cy="745608"/>
            <a:chOff x="-67681" y="5614564"/>
            <a:chExt cx="3310498" cy="745608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306941" y="5617157"/>
              <a:ext cx="2935876" cy="743015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страхование жизни</a:t>
              </a:r>
            </a:p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и здоровья за счет федерального бюджета</a:t>
              </a:r>
            </a:p>
          </p:txBody>
        </p:sp>
        <p:pic>
          <p:nvPicPr>
            <p:cNvPr id="133" name="Рисунок 132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67681" y="5614564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4" name="Группа 13"/>
          <p:cNvGrpSpPr/>
          <p:nvPr/>
        </p:nvGrpSpPr>
        <p:grpSpPr>
          <a:xfrm>
            <a:off x="-69814" y="5117233"/>
            <a:ext cx="3301494" cy="540495"/>
            <a:chOff x="-81537" y="6181725"/>
            <a:chExt cx="3301494" cy="540495"/>
          </a:xfrm>
        </p:grpSpPr>
        <p:sp>
          <p:nvSpPr>
            <p:cNvPr id="143" name="Прямоугольник 142"/>
            <p:cNvSpPr/>
            <p:nvPr/>
          </p:nvSpPr>
          <p:spPr>
            <a:xfrm>
              <a:off x="284081" y="6200804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право на </a:t>
              </a:r>
              <a:r>
                <a:rPr lang="ru-RU" sz="1800" spc="-40" dirty="0" smtClean="0">
                  <a:solidFill>
                    <a:srgbClr val="003399"/>
                  </a:solidFill>
                  <a:cs typeface="Miriam Fixed" panose="020B0509050101010101" pitchFamily="49" charset="-79"/>
                </a:rPr>
                <a:t>льготную пенсию </a:t>
              </a: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после 20 лет службы</a:t>
              </a:r>
            </a:p>
          </p:txBody>
        </p:sp>
        <p:pic>
          <p:nvPicPr>
            <p:cNvPr id="144" name="Рисунок 14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-81537" y="6181725"/>
              <a:ext cx="424286" cy="338448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8" name="Группа 7"/>
          <p:cNvGrpSpPr/>
          <p:nvPr/>
        </p:nvGrpSpPr>
        <p:grpSpPr>
          <a:xfrm>
            <a:off x="3237735" y="1642085"/>
            <a:ext cx="3302609" cy="521416"/>
            <a:chOff x="3206042" y="3306072"/>
            <a:chExt cx="3302609" cy="521416"/>
          </a:xfrm>
        </p:grpSpPr>
        <p:sp>
          <p:nvSpPr>
            <p:cNvPr id="149" name="Прямоугольник 148"/>
            <p:cNvSpPr/>
            <p:nvPr/>
          </p:nvSpPr>
          <p:spPr>
            <a:xfrm>
              <a:off x="3572775" y="3306072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бюджетные места для обучения детей в вузах</a:t>
              </a:r>
            </a:p>
          </p:txBody>
        </p:sp>
        <p:pic>
          <p:nvPicPr>
            <p:cNvPr id="150" name="Рисунок 149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306072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grpSp>
        <p:nvGrpSpPr>
          <p:cNvPr id="13" name="Группа 12"/>
          <p:cNvGrpSpPr/>
          <p:nvPr/>
        </p:nvGrpSpPr>
        <p:grpSpPr>
          <a:xfrm>
            <a:off x="3249191" y="4059534"/>
            <a:ext cx="3301351" cy="1457698"/>
            <a:chOff x="3226350" y="6219813"/>
            <a:chExt cx="3301351" cy="1457698"/>
          </a:xfrm>
        </p:grpSpPr>
        <p:sp>
          <p:nvSpPr>
            <p:cNvPr id="147" name="Прямоугольник 146"/>
            <p:cNvSpPr/>
            <p:nvPr/>
          </p:nvSpPr>
          <p:spPr>
            <a:xfrm>
              <a:off x="3591825" y="6219813"/>
              <a:ext cx="2935876" cy="1457698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единые дополнительные выплаты, льготы и гарантии субъектов Российской Федерации для военнослужащих по контракту</a:t>
              </a:r>
            </a:p>
          </p:txBody>
        </p:sp>
        <p:pic>
          <p:nvPicPr>
            <p:cNvPr id="154" name="Рисунок 153"/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26350" y="6219813"/>
              <a:ext cx="406174" cy="3240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64837" y="44624"/>
            <a:ext cx="849995" cy="576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048" name="Прямая соединительная линия 2047"/>
          <p:cNvCxnSpPr/>
          <p:nvPr/>
        </p:nvCxnSpPr>
        <p:spPr>
          <a:xfrm>
            <a:off x="6660261" y="690311"/>
            <a:ext cx="3245739" cy="0"/>
          </a:xfrm>
          <a:prstGeom prst="line">
            <a:avLst/>
          </a:prstGeom>
          <a:ln>
            <a:solidFill>
              <a:srgbClr val="FCC20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9" name="Группа 78">
            <a:extLst>
              <a:ext uri="{FF2B5EF4-FFF2-40B4-BE49-F238E27FC236}">
                <a16:creationId xmlns="" xmlns:a16="http://schemas.microsoft.com/office/drawing/2014/main" id="{AA4BB89B-32A5-4B3E-A601-82E79D582173}"/>
              </a:ext>
            </a:extLst>
          </p:cNvPr>
          <p:cNvGrpSpPr/>
          <p:nvPr/>
        </p:nvGrpSpPr>
        <p:grpSpPr>
          <a:xfrm>
            <a:off x="3235527" y="2331520"/>
            <a:ext cx="3312134" cy="521416"/>
            <a:chOff x="3206042" y="3450088"/>
            <a:chExt cx="3312134" cy="521416"/>
          </a:xfrm>
        </p:grpSpPr>
        <p:sp>
          <p:nvSpPr>
            <p:cNvPr id="80" name="Прямоугольник 79">
              <a:extLst>
                <a:ext uri="{FF2B5EF4-FFF2-40B4-BE49-F238E27FC236}">
                  <a16:creationId xmlns="" xmlns:a16="http://schemas.microsoft.com/office/drawing/2014/main" id="{9650206B-DF0E-4F13-A4FB-1C9667D0B32E}"/>
                </a:ext>
              </a:extLst>
            </p:cNvPr>
            <p:cNvSpPr/>
            <p:nvPr/>
          </p:nvSpPr>
          <p:spPr>
            <a:xfrm>
              <a:off x="3582300" y="3450088"/>
              <a:ext cx="2935876" cy="521416"/>
            </a:xfrm>
            <a:prstGeom prst="rect">
              <a:avLst/>
            </a:prstGeom>
          </p:spPr>
          <p:txBody>
            <a:bodyPr wrap="square" lIns="36000" tIns="36000" rIns="36000" bIns="3600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ru-RU" sz="1800" spc="-40" dirty="0">
                  <a:solidFill>
                    <a:srgbClr val="003399"/>
                  </a:solidFill>
                  <a:cs typeface="Miriam Fixed" panose="020B0509050101010101" pitchFamily="49" charset="-79"/>
                </a:rPr>
                <a:t>за будущими контрактниками бронируются рабочие места</a:t>
              </a:r>
            </a:p>
          </p:txBody>
        </p:sp>
        <p:pic>
          <p:nvPicPr>
            <p:cNvPr id="81" name="Рисунок 80">
              <a:extLst>
                <a:ext uri="{FF2B5EF4-FFF2-40B4-BE49-F238E27FC236}">
                  <a16:creationId xmlns="" xmlns:a16="http://schemas.microsoft.com/office/drawing/2014/main" id="{A5079DC7-78D9-4683-B44C-E0D00E7535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duotone>
                <a:schemeClr val="accent3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3206042" y="3450088"/>
              <a:ext cx="446791" cy="356400"/>
            </a:xfrm>
            <a:prstGeom prst="rect">
              <a:avLst/>
            </a:prstGeom>
            <a:effectLst>
              <a:outerShdw blurRad="50800" dist="38100" dir="2700000" sx="99000" sy="99000" algn="tl" rotWithShape="0">
                <a:prstClr val="black"/>
              </a:outerShdw>
            </a:effectLst>
          </p:spPr>
        </p:pic>
      </p:grpSp>
      <p:sp>
        <p:nvSpPr>
          <p:cNvPr id="83" name="Прямоугольник 82">
            <a:extLst>
              <a:ext uri="{FF2B5EF4-FFF2-40B4-BE49-F238E27FC236}">
                <a16:creationId xmlns="" xmlns:a16="http://schemas.microsoft.com/office/drawing/2014/main" id="{AC99A1A5-15CE-4181-88B9-BE9EE4125B38}"/>
              </a:ext>
            </a:extLst>
          </p:cNvPr>
          <p:cNvSpPr/>
          <p:nvPr/>
        </p:nvSpPr>
        <p:spPr>
          <a:xfrm>
            <a:off x="3602674" y="4869160"/>
            <a:ext cx="2935876" cy="299817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>
              <a:lnSpc>
                <a:spcPct val="80000"/>
              </a:lnSpc>
            </a:pPr>
            <a:endParaRPr lang="ru-RU" sz="1800" spc="-40" dirty="0">
              <a:solidFill>
                <a:srgbClr val="FF0000"/>
              </a:solidFill>
              <a:cs typeface="Miriam Fixed" panose="020B0509050101010101" pitchFamily="49" charset="-79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666000" y="5878984"/>
            <a:ext cx="3240000" cy="973089"/>
            <a:chOff x="6321152" y="7323567"/>
            <a:chExt cx="3240000" cy="973089"/>
          </a:xfrm>
        </p:grpSpPr>
        <p:sp>
          <p:nvSpPr>
            <p:cNvPr id="23" name="Прямоугольник 22"/>
            <p:cNvSpPr/>
            <p:nvPr/>
          </p:nvSpPr>
          <p:spPr>
            <a:xfrm>
              <a:off x="6321152" y="7650502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4" name="Прямоугольник 23"/>
            <p:cNvSpPr/>
            <p:nvPr/>
          </p:nvSpPr>
          <p:spPr>
            <a:xfrm>
              <a:off x="6321152" y="7972656"/>
              <a:ext cx="3240000" cy="324000"/>
            </a:xfrm>
            <a:prstGeom prst="rect">
              <a:avLst/>
            </a:prstGeom>
            <a:ln/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white"/>
                </a:solidFill>
              </a:endParaRP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6321152" y="7323567"/>
              <a:ext cx="3240000" cy="324000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7423624" y="6492559"/>
            <a:ext cx="24979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 err="1" smtClean="0">
                <a:solidFill>
                  <a:prstClr val="white">
                    <a:lumMod val="85000"/>
                  </a:prstClr>
                </a:solidFill>
              </a:rPr>
              <a:t>службапоконтракту.рф</a:t>
            </a:r>
            <a:endParaRPr lang="ru-RU" sz="1800" dirty="0">
              <a:solidFill>
                <a:prstClr val="white">
                  <a:lumMod val="85000"/>
                </a:prstClr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250247" y="5880128"/>
            <a:ext cx="27017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800" b="1" dirty="0">
                <a:solidFill>
                  <a:prstClr val="black"/>
                </a:solidFill>
              </a:rPr>
              <a:t>СЛУЖИ ПО КОНТРАКТУ</a:t>
            </a:r>
          </a:p>
          <a:p>
            <a:pPr algn="ctr"/>
            <a:r>
              <a:rPr lang="ru-RU" sz="1800" b="1" dirty="0">
                <a:solidFill>
                  <a:prstClr val="white"/>
                </a:solidFill>
              </a:rPr>
              <a:t>В ВООРУЖЕННЫХ СИЛАХ</a:t>
            </a:r>
            <a:endParaRPr lang="ru-RU" sz="1800" dirty="0">
              <a:solidFill>
                <a:prstClr val="white"/>
              </a:solidFill>
              <a:latin typeface="Minion Pro Cond" pitchFamily="18" charset="0"/>
              <a:cs typeface="Miriam Fixed" panose="020B0509050101010101" pitchFamily="49" charset="-79"/>
            </a:endParaRPr>
          </a:p>
        </p:txBody>
      </p:sp>
      <p:grpSp>
        <p:nvGrpSpPr>
          <p:cNvPr id="90" name="Группа 89">
            <a:extLst>
              <a:ext uri="{FF2B5EF4-FFF2-40B4-BE49-F238E27FC236}">
                <a16:creationId xmlns="" xmlns:a16="http://schemas.microsoft.com/office/drawing/2014/main" id="{02452A14-E470-4574-A566-30827583CA90}"/>
              </a:ext>
            </a:extLst>
          </p:cNvPr>
          <p:cNvGrpSpPr/>
          <p:nvPr/>
        </p:nvGrpSpPr>
        <p:grpSpPr>
          <a:xfrm>
            <a:off x="3323810" y="17006"/>
            <a:ext cx="3240000" cy="788952"/>
            <a:chOff x="3371124" y="3751231"/>
            <a:chExt cx="3173843" cy="788952"/>
          </a:xfrm>
        </p:grpSpPr>
        <p:pic>
          <p:nvPicPr>
            <p:cNvPr id="91" name="Picture 8">
              <a:extLst>
                <a:ext uri="{FF2B5EF4-FFF2-40B4-BE49-F238E27FC236}">
                  <a16:creationId xmlns="" xmlns:a16="http://schemas.microsoft.com/office/drawing/2014/main" id="{0D9303F0-4101-4F75-B722-D76DE3AA907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 xmlns="">
                    <a14:imgLayer r:embed="rId5">
                      <a14:imgEffect>
                        <a14:colorTemperature colorTemp="47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4575681" y="2576919"/>
              <a:ext cx="774227" cy="3144710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92" name="Половина рамки 91">
              <a:extLst>
                <a:ext uri="{FF2B5EF4-FFF2-40B4-BE49-F238E27FC236}">
                  <a16:creationId xmlns="" xmlns:a16="http://schemas.microsoft.com/office/drawing/2014/main" id="{3FF1A0B5-1633-4032-A235-1605A6443303}"/>
                </a:ext>
              </a:extLst>
            </p:cNvPr>
            <p:cNvSpPr/>
            <p:nvPr/>
          </p:nvSpPr>
          <p:spPr>
            <a:xfrm>
              <a:off x="3371124" y="3751231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  <p:sp>
          <p:nvSpPr>
            <p:cNvPr id="93" name="Половина рамки 92">
              <a:extLst>
                <a:ext uri="{FF2B5EF4-FFF2-40B4-BE49-F238E27FC236}">
                  <a16:creationId xmlns="" xmlns:a16="http://schemas.microsoft.com/office/drawing/2014/main" id="{5A2CC3BA-E4E8-4E34-AD1E-FDD1E59CC589}"/>
                </a:ext>
              </a:extLst>
            </p:cNvPr>
            <p:cNvSpPr/>
            <p:nvPr/>
          </p:nvSpPr>
          <p:spPr>
            <a:xfrm rot="10800000">
              <a:off x="6202360" y="4188854"/>
              <a:ext cx="342607" cy="351329"/>
            </a:xfrm>
            <a:prstGeom prst="halfFrame">
              <a:avLst>
                <a:gd name="adj1" fmla="val 7272"/>
                <a:gd name="adj2" fmla="val 9642"/>
              </a:avLst>
            </a:prstGeom>
            <a:solidFill>
              <a:srgbClr val="FF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prstClr val="black"/>
                </a:solidFill>
              </a:endParaRPr>
            </a:p>
          </p:txBody>
        </p:sp>
      </p:grpSp>
      <p:sp>
        <p:nvSpPr>
          <p:cNvPr id="66" name="Прямоугольник 65">
            <a:extLst>
              <a:ext uri="{FF2B5EF4-FFF2-40B4-BE49-F238E27FC236}">
                <a16:creationId xmlns="" xmlns:a16="http://schemas.microsoft.com/office/drawing/2014/main" id="{706D9FE6-D11E-4E8F-B25E-781171B866B1}"/>
              </a:ext>
            </a:extLst>
          </p:cNvPr>
          <p:cNvSpPr/>
          <p:nvPr/>
        </p:nvSpPr>
        <p:spPr>
          <a:xfrm>
            <a:off x="6664837" y="4791819"/>
            <a:ext cx="3243263" cy="1083706"/>
          </a:xfrm>
          <a:prstGeom prst="rect">
            <a:avLst/>
          </a:prstGeom>
          <a:solidFill>
            <a:srgbClr val="4B5320">
              <a:alpha val="5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4" name="TextBox 93">
            <a:extLst>
              <a:ext uri="{FF2B5EF4-FFF2-40B4-BE49-F238E27FC236}">
                <a16:creationId xmlns="" xmlns:a16="http://schemas.microsoft.com/office/drawing/2014/main" id="{5C3BAFC0-9669-42BE-8949-C53C9DE6C947}"/>
              </a:ext>
            </a:extLst>
          </p:cNvPr>
          <p:cNvSpPr txBox="1"/>
          <p:nvPr/>
        </p:nvSpPr>
        <p:spPr>
          <a:xfrm>
            <a:off x="3318178" y="193601"/>
            <a:ext cx="3210261" cy="421511"/>
          </a:xfrm>
          <a:prstGeom prst="rect">
            <a:avLst/>
          </a:prstGeom>
          <a:noFill/>
        </p:spPr>
        <p:txBody>
          <a:bodyPr wrap="square" lIns="36000" tIns="36000" rIns="36000" bIns="36000" rtlCol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СОЦИАЛЬНЫЕ </a:t>
            </a:r>
          </a:p>
          <a:p>
            <a:pPr algn="ctr">
              <a:lnSpc>
                <a:spcPct val="80000"/>
              </a:lnSpc>
            </a:pPr>
            <a:r>
              <a:rPr lang="ru-RU" sz="1600" b="1" spc="-100" dirty="0">
                <a:solidFill>
                  <a:prstClr val="white"/>
                </a:solidFill>
                <a:cs typeface="Miriam Fixed" panose="020B0509050101010101" pitchFamily="49" charset="-79"/>
              </a:rPr>
              <a:t>ЛЬГОТЫ  И  ГАРАНТИИ </a:t>
            </a:r>
            <a:endParaRPr lang="ru-RU" sz="1400" b="1" spc="-100" dirty="0">
              <a:solidFill>
                <a:prstClr val="white"/>
              </a:solidFill>
              <a:cs typeface="Miriam Fixed" panose="020B0509050101010101" pitchFamily="49" charset="-79"/>
            </a:endParaRPr>
          </a:p>
        </p:txBody>
      </p:sp>
      <p:sp>
        <p:nvSpPr>
          <p:cNvPr id="67" name="Прямоугольник 66">
            <a:extLst>
              <a:ext uri="{FF2B5EF4-FFF2-40B4-BE49-F238E27FC236}">
                <a16:creationId xmlns="" xmlns:a16="http://schemas.microsoft.com/office/drawing/2014/main" id="{71A4009A-B211-4F55-A139-1CF340E653AB}"/>
              </a:ext>
            </a:extLst>
          </p:cNvPr>
          <p:cNvSpPr/>
          <p:nvPr/>
        </p:nvSpPr>
        <p:spPr>
          <a:xfrm>
            <a:off x="6964459" y="4791819"/>
            <a:ext cx="2935876" cy="1057588"/>
          </a:xfrm>
          <a:prstGeom prst="rect">
            <a:avLst/>
          </a:prstGeom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000" b="1" spc="-40" dirty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Звони сейчас </a:t>
            </a:r>
            <a:r>
              <a:rPr lang="ru-RU" sz="2000" b="1" spc="-40" dirty="0" smtClean="0">
                <a:solidFill>
                  <a:srgbClr val="FCC20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Miriam Fixed" panose="020B0509050101010101" pitchFamily="49" charset="-79"/>
              </a:rPr>
              <a:t>117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CC206"/>
                </a:solidFill>
                <a:cs typeface="Miriam Fixed" panose="020B0509050101010101" pitchFamily="49" charset="-79"/>
              </a:rPr>
              <a:t>8 (3822) 53-03-38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CC206"/>
                </a:solidFill>
                <a:cs typeface="Miriam Fixed" panose="020B0509050101010101" pitchFamily="49" charset="-79"/>
              </a:rPr>
              <a:t>8 (3822) 53-03-61</a:t>
            </a:r>
          </a:p>
          <a:p>
            <a:pPr algn="ctr">
              <a:lnSpc>
                <a:spcPct val="80000"/>
              </a:lnSpc>
            </a:pPr>
            <a:r>
              <a:rPr lang="ru-RU" sz="2000" b="1" dirty="0">
                <a:solidFill>
                  <a:srgbClr val="FCC206"/>
                </a:solidFill>
                <a:cs typeface="Miriam Fixed" panose="020B0509050101010101" pitchFamily="49" charset="-79"/>
              </a:rPr>
              <a:t>8(3822) </a:t>
            </a:r>
            <a:r>
              <a:rPr lang="ru-RU" sz="2000" b="1" dirty="0" smtClean="0">
                <a:solidFill>
                  <a:srgbClr val="FCC206"/>
                </a:solidFill>
                <a:cs typeface="Miriam Fixed" panose="020B0509050101010101" pitchFamily="49" charset="-79"/>
              </a:rPr>
              <a:t>977-663</a:t>
            </a:r>
            <a:endParaRPr lang="ru-RU" sz="2500" b="1" spc="-40" dirty="0">
              <a:solidFill>
                <a:srgbClr val="FCC20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Miriam Fixed" panose="020B0509050101010101" pitchFamily="49" charset="-79"/>
            </a:endParaRPr>
          </a:p>
        </p:txBody>
      </p:sp>
      <p:pic>
        <p:nvPicPr>
          <p:cNvPr id="2053" name="Picture 5" descr="Y:\МОЛОМИН\МОЛОМИН\СВО Брошура\Элементы\Жетон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38121" y="5097876"/>
            <a:ext cx="1272695" cy="180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0" name="Прямоугольник 69">
            <a:extLst>
              <a:ext uri="{FF2B5EF4-FFF2-40B4-BE49-F238E27FC236}">
                <a16:creationId xmlns="" xmlns:a16="http://schemas.microsoft.com/office/drawing/2014/main" id="{9DC938B3-99BB-4DF1-AD0C-ED6626792A21}"/>
              </a:ext>
            </a:extLst>
          </p:cNvPr>
          <p:cNvSpPr/>
          <p:nvPr/>
        </p:nvSpPr>
        <p:spPr>
          <a:xfrm>
            <a:off x="3347150" y="5661248"/>
            <a:ext cx="3217985" cy="1057588"/>
          </a:xfrm>
          <a:prstGeom prst="rect">
            <a:avLst/>
          </a:prstGeom>
          <a:solidFill>
            <a:srgbClr val="4B5320"/>
          </a:solidFill>
        </p:spPr>
        <p:txBody>
          <a:bodyPr wrap="square" lIns="36000" tIns="36000" rIns="36000" bIns="36000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1600" b="1" dirty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Горячая линия по вопросам службы по контракту </a:t>
            </a: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– 117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(3822) 53-03-38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 (3822) 53-03-61</a:t>
            </a:r>
          </a:p>
          <a:p>
            <a:pPr algn="ctr">
              <a:lnSpc>
                <a:spcPct val="80000"/>
              </a:lnSpc>
            </a:pPr>
            <a:r>
              <a:rPr lang="ru-RU" sz="1600" b="1" dirty="0" smtClean="0">
                <a:solidFill>
                  <a:srgbClr val="FCC206"/>
                </a:solidFill>
                <a:latin typeface="+mj-lt"/>
                <a:cs typeface="Miriam Fixed" panose="020B0509050101010101" pitchFamily="49" charset="-79"/>
              </a:rPr>
              <a:t>8(3822) 977-663</a:t>
            </a:r>
            <a:endParaRPr lang="ru-RU" sz="1600" b="1" dirty="0">
              <a:solidFill>
                <a:srgbClr val="FCC206"/>
              </a:solidFill>
              <a:latin typeface="+mj-lt"/>
              <a:cs typeface="Miriam Fixed" panose="020B0509050101010101" pitchFamily="49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42197076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5493</TotalTime>
  <Words>461</Words>
  <Application>Microsoft Office PowerPoint</Application>
  <PresentationFormat>Лист A4 (210x297 мм)</PresentationFormat>
  <Paragraphs>84</Paragraphs>
  <Slides>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</vt:i4>
      </vt:variant>
    </vt:vector>
  </HeadingPairs>
  <TitlesOfParts>
    <vt:vector size="3" baseType="lpstr">
      <vt:lpstr>Тема Office</vt:lpstr>
      <vt:lpstr>Слайд 1</vt:lpstr>
      <vt:lpstr>Слайд 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Тимофеев Евгений Олегович</dc:creator>
  <cp:lastModifiedBy>user</cp:lastModifiedBy>
  <cp:revision>212</cp:revision>
  <cp:lastPrinted>2023-04-10T14:09:03Z</cp:lastPrinted>
  <dcterms:created xsi:type="dcterms:W3CDTF">2019-12-05T06:41:56Z</dcterms:created>
  <dcterms:modified xsi:type="dcterms:W3CDTF">2023-04-14T04:57:01Z</dcterms:modified>
</cp:coreProperties>
</file>